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6" r:id="rId3"/>
    <p:sldId id="257" r:id="rId4"/>
    <p:sldId id="258" r:id="rId5"/>
    <p:sldId id="260" r:id="rId6"/>
    <p:sldId id="259" r:id="rId7"/>
    <p:sldId id="265" r:id="rId8"/>
    <p:sldId id="261" r:id="rId9"/>
    <p:sldId id="264" r:id="rId10"/>
    <p:sldId id="262" r:id="rId11"/>
    <p:sldId id="266" r:id="rId12"/>
    <p:sldId id="263" r:id="rId13"/>
    <p:sldId id="269" r:id="rId14"/>
    <p:sldId id="267" r:id="rId15"/>
    <p:sldId id="271" r:id="rId16"/>
    <p:sldId id="270" r:id="rId17"/>
    <p:sldId id="272" r:id="rId18"/>
    <p:sldId id="273" r:id="rId19"/>
    <p:sldId id="277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7614"/>
  </p:normalViewPr>
  <p:slideViewPr>
    <p:cSldViewPr snapToGrid="0" snapToObjects="1">
      <p:cViewPr>
        <p:scale>
          <a:sx n="89" d="100"/>
          <a:sy n="89" d="100"/>
        </p:scale>
        <p:origin x="14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0644F-FBF0-5F49-90E5-228DC14F6E5E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09019-3F88-334D-BF07-2BF39036B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1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2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19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25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0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01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63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43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53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7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6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0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36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15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09019-3F88-334D-BF07-2BF39036BD1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6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38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56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8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35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6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D4F90-3BB8-CB45-A04D-29A28A27371A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0373-C578-124A-975F-30975E0C9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18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3.jpg"/><Relationship Id="rId6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4.jpg"/><Relationship Id="rId6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017" y="1122363"/>
            <a:ext cx="10509663" cy="2387600"/>
          </a:xfrm>
        </p:spPr>
        <p:txBody>
          <a:bodyPr/>
          <a:lstStyle/>
          <a:p>
            <a:r>
              <a:rPr lang="en-US" dirty="0" smtClean="0"/>
              <a:t>Business with the Third World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4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5"/>
    </mc:Choice>
    <mc:Fallback xmlns="">
      <p:transition spd="slow" advTm="5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9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88"/>
    </mc:Choice>
    <mc:Fallback xmlns="">
      <p:transition spd="slow" advTm="1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“The </a:t>
            </a:r>
            <a:r>
              <a:rPr lang="en-US" sz="4800" dirty="0"/>
              <a:t>decisions and actions of human beings can prevent this kind of suffering. Unfortunately, human beings have not made the necessary decisions</a:t>
            </a:r>
            <a:r>
              <a:rPr lang="en-US" sz="4800" dirty="0" smtClean="0"/>
              <a:t>.”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So, people in affluent nations did not do what utilitarianism obligates them to do.</a:t>
            </a: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5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75"/>
    </mc:Choice>
    <mc:Fallback xmlns="">
      <p:transition spd="slow" advTm="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45323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Affluent people have a responsibility to care for the needy, which they are failing to meet.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94"/>
    </mc:Choice>
    <mc:Fallback xmlns="">
      <p:transition spd="slow" advTm="9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2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8"/>
    </mc:Choice>
    <mc:Fallback xmlns="">
      <p:transition spd="slow" advTm="3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426971" cy="5532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Labor is cheaper in the Third World than in the United </a:t>
            </a:r>
            <a:r>
              <a:rPr lang="en-US" sz="4800" dirty="0" smtClean="0"/>
              <a:t>States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Third World workers are willing to work for less pay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to minimize labor expenses, a lot of corporations that are based in the United States hire labor in the Third World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9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78"/>
    </mc:Choice>
    <mc:Fallback>
      <p:transition spd="slow" advTm="1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9"/>
            <a:ext cx="11084071" cy="5357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14"/>
    </mc:Choice>
    <mc:Fallback xmlns="">
      <p:transition spd="slow" advTm="18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1084071" cy="5815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/>
              <a:t>(Oxford English Dictionary</a:t>
            </a:r>
            <a:r>
              <a:rPr lang="en-US" sz="2800" dirty="0" smtClean="0"/>
              <a:t>)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 </a:t>
            </a:r>
            <a:r>
              <a:rPr lang="en-US" sz="4800" u="sng" dirty="0" smtClean="0"/>
              <a:t>sweatshop</a:t>
            </a:r>
            <a:r>
              <a:rPr lang="en-US" sz="4800" dirty="0" smtClean="0"/>
              <a:t> is </a:t>
            </a:r>
            <a:r>
              <a:rPr lang="en-US" sz="4800" dirty="0"/>
              <a:t>a factory or workshop, especially in the clothing industry, where manual workers are employed at very low wages for long hours and under poor </a:t>
            </a:r>
            <a:r>
              <a:rPr lang="en-US" sz="4800" dirty="0" smtClean="0"/>
              <a:t>conditions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So some sellers advertise that their products are “sweatshop free”</a:t>
            </a:r>
            <a:endParaRPr lang="en-US" sz="4800" dirty="0"/>
          </a:p>
          <a:p>
            <a:pPr marL="857250" indent="-857250" algn="l">
              <a:buFont typeface="Arial" charset="0"/>
              <a:buChar char="•"/>
            </a:pPr>
            <a:endParaRPr lang="en-US" sz="48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6"/>
    </mc:Choice>
    <mc:Fallback xmlns=""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International Markets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8875065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Paul Krugman</a:t>
            </a:r>
          </a:p>
          <a:p>
            <a:pPr marL="685800" indent="-685800" algn="l">
              <a:buFont typeface="Arial" charset="0"/>
              <a:buChar char="•"/>
            </a:pPr>
            <a:endParaRPr lang="en-US" sz="4800" dirty="0"/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1997 “In Praise of Cheap Labor”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007" y="901700"/>
            <a:ext cx="2540000" cy="2540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3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“In Praise of Cheap Labor”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042988"/>
            <a:ext cx="10998346" cy="54578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“And </a:t>
            </a:r>
            <a:r>
              <a:rPr lang="en-US" sz="4800" dirty="0"/>
              <a:t>yet, wherever the new export industries have grown, there has been measurable improvement in the lives of ordinary </a:t>
            </a:r>
            <a:r>
              <a:rPr lang="en-US" sz="4800" dirty="0" smtClean="0"/>
              <a:t>people”</a:t>
            </a:r>
          </a:p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While fat-cat capitalists might benefit from globalization, the biggest beneficiaries are, yes, Third World </a:t>
            </a:r>
            <a:r>
              <a:rPr lang="en-US" sz="4800" dirty="0" smtClean="0"/>
              <a:t>workers”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1"/>
    </mc:Choice>
    <mc:Fallback xmlns="">
      <p:transition spd="slow" advTm="2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1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1"/>
    </mc:Choice>
    <mc:Fallback xmlns="">
      <p:transition spd="slow" advTm="5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130" y="1284804"/>
            <a:ext cx="11307908" cy="425874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</a:t>
            </a:r>
            <a:r>
              <a:rPr lang="en-US" u="sng" dirty="0" smtClean="0"/>
              <a:t>Third World</a:t>
            </a:r>
            <a:r>
              <a:rPr lang="en-US" dirty="0" smtClean="0"/>
              <a:t> is the </a:t>
            </a:r>
            <a:r>
              <a:rPr lang="en-US" dirty="0"/>
              <a:t>developing countries of Asia, Africa, and Latin </a:t>
            </a:r>
            <a:r>
              <a:rPr lang="en-US" dirty="0" smtClean="0"/>
              <a:t>America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9492" y="1766372"/>
            <a:ext cx="2691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(Oxford English Dictionary)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0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1"/>
    </mc:Choice>
    <mc:Fallback xmlns=""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“In Praise of Cheap Labor”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2116" y="1028700"/>
            <a:ext cx="7507433" cy="5829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buFont typeface="Arial" charset="0"/>
              <a:buChar char="•"/>
            </a:pPr>
            <a:r>
              <a:rPr lang="en-US" sz="4800" dirty="0" smtClean="0"/>
              <a:t>“</a:t>
            </a:r>
            <a:r>
              <a:rPr lang="en-US" sz="4800" dirty="0"/>
              <a:t>Smokey </a:t>
            </a:r>
            <a:r>
              <a:rPr lang="en-US" sz="4800" dirty="0" smtClean="0"/>
              <a:t>Mountain”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Several thousand people made a living by rummaging through garbage</a:t>
            </a:r>
          </a:p>
          <a:p>
            <a:pPr marL="1143000" lvl="1" indent="-685800">
              <a:buFont typeface="Arial" charset="0"/>
              <a:buChar char="•"/>
            </a:pPr>
            <a:r>
              <a:rPr lang="en-US" sz="4800" dirty="0">
                <a:latin typeface="+mj-lt"/>
                <a:ea typeface="+mj-ea"/>
                <a:cs typeface="+mj-cs"/>
              </a:rPr>
              <a:t>A scavenger made about $10 per day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by turning </a:t>
            </a:r>
            <a:r>
              <a:rPr lang="en-US" sz="4800" dirty="0">
                <a:latin typeface="+mj-lt"/>
                <a:ea typeface="+mj-ea"/>
                <a:cs typeface="+mj-cs"/>
              </a:rPr>
              <a:t>in </a:t>
            </a:r>
            <a:r>
              <a:rPr lang="en-US" sz="4800" dirty="0" smtClean="0">
                <a:latin typeface="+mj-lt"/>
                <a:ea typeface="+mj-ea"/>
                <a:cs typeface="+mj-cs"/>
              </a:rPr>
              <a:t>recyclables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25" y="1028700"/>
            <a:ext cx="4562475" cy="2646362"/>
          </a:xfrm>
          <a:prstGeom prst="rect">
            <a:avLst/>
          </a:prstGeom>
        </p:spPr>
      </p:pic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6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1"/>
    </mc:Choice>
    <mc:Fallback xmlns="">
      <p:transition spd="slow" advTm="28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0"/>
            <a:ext cx="8236096" cy="1357313"/>
          </a:xfrm>
        </p:spPr>
        <p:txBody>
          <a:bodyPr/>
          <a:lstStyle/>
          <a:p>
            <a:r>
              <a:rPr lang="en-US" dirty="0" smtClean="0"/>
              <a:t>Review </a:t>
            </a:r>
            <a:r>
              <a:rPr lang="en-US" smtClean="0"/>
              <a:t>of Utilitarianism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77825" y="1871746"/>
            <a:ext cx="103611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800" dirty="0" smtClean="0">
                <a:latin typeface="+mj-lt"/>
              </a:rPr>
              <a:t>When multiple actions are available, Utilitarianism obligates the individual to take the action that </a:t>
            </a:r>
          </a:p>
          <a:p>
            <a:r>
              <a:rPr lang="en-US" sz="4800" dirty="0">
                <a:latin typeface="+mj-lt"/>
              </a:rPr>
              <a:t>	</a:t>
            </a:r>
            <a:r>
              <a:rPr lang="en-US" sz="4800" i="1" dirty="0" smtClean="0">
                <a:latin typeface="+mj-lt"/>
              </a:rPr>
              <a:t>maximizes net aggregate </a:t>
            </a:r>
            <a:r>
              <a:rPr lang="en-US" sz="4800" i="1" dirty="0">
                <a:latin typeface="+mj-lt"/>
              </a:rPr>
              <a:t>happiness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98"/>
    </mc:Choice>
    <mc:Fallback xmlns="">
      <p:transition spd="slow" advTm="28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9"/>
    </mc:Choice>
    <mc:Fallback xmlns="">
      <p:transition spd="slow" advTm="4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4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8"/>
    </mc:Choice>
    <mc:Fallback xmlns="">
      <p:transition spd="slow" advTm="5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2318" y="15875"/>
            <a:ext cx="8236096" cy="1228725"/>
          </a:xfrm>
        </p:spPr>
        <p:txBody>
          <a:bodyPr/>
          <a:lstStyle/>
          <a:p>
            <a:r>
              <a:rPr lang="en-US" dirty="0" smtClean="0"/>
              <a:t>Peter Singer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095" y="489743"/>
            <a:ext cx="2627312" cy="262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45942" y="1718468"/>
            <a:ext cx="11084071" cy="35393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Famous utilitarian philosopher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Animal liberation activist</a:t>
            </a:r>
          </a:p>
          <a:p>
            <a:pPr marL="857250" indent="-857250" algn="l">
              <a:buFont typeface="Arial" charset="0"/>
              <a:buChar char="•"/>
            </a:pPr>
            <a:endParaRPr lang="en-US" sz="4800" dirty="0" smtClean="0"/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1971 author of</a:t>
            </a:r>
          </a:p>
          <a:p>
            <a:pPr algn="l"/>
            <a:r>
              <a:rPr lang="en-US" sz="4800" dirty="0" smtClean="0"/>
              <a:t>	“Famine, Affluence, and Morality”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2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04"/>
    </mc:Choice>
    <mc:Fallback xmlns="">
      <p:transition spd="slow" advTm="10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8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0"/>
    </mc:Choice>
    <mc:Fallback xmlns="">
      <p:transition spd="slow" advTm="13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85"/>
    </mc:Choice>
    <mc:Fallback xmlns="">
      <p:transition spd="slow" advTm="1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“Famine, Affluence, and Morality</a:t>
            </a:r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5942" y="1325563"/>
            <a:ext cx="11084071" cy="53609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“Constant </a:t>
            </a:r>
            <a:r>
              <a:rPr lang="en-US" sz="4800" dirty="0"/>
              <a:t>poverty, a cyclone, and a civil war have turned at least nine million people into destitute </a:t>
            </a:r>
            <a:r>
              <a:rPr lang="en-US" sz="4800" dirty="0" smtClean="0"/>
              <a:t>refugees.” 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/>
              <a:t>“Australia </a:t>
            </a:r>
            <a:r>
              <a:rPr lang="en-US" sz="4800" dirty="0"/>
              <a:t>is another country which, on a per capita basis, is well up in the "aid to Bengal" table. Australia's aid, however, amounts to less than one-twelfth of the cost of Sydney's new opera </a:t>
            </a:r>
            <a:r>
              <a:rPr lang="en-US" sz="4800" dirty="0" smtClean="0"/>
              <a:t>house.”</a:t>
            </a:r>
            <a:endParaRPr lang="en-US" sz="4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7"/>
    </mc:Choice>
    <mc:Fallback xmlns="">
      <p:transition spd="slow" advTm="1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546</Words>
  <Application>Microsoft Macintosh PowerPoint</Application>
  <PresentationFormat>Widescreen</PresentationFormat>
  <Paragraphs>74</Paragraphs>
  <Slides>20</Slides>
  <Notes>15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Business with the Third World</vt:lpstr>
      <vt:lpstr>The Third World is the developing countries of Asia, Africa, and Latin America </vt:lpstr>
      <vt:lpstr>Review of Utilitarianism</vt:lpstr>
      <vt:lpstr>Peter Singer</vt:lpstr>
      <vt:lpstr>Peter Singer</vt:lpstr>
      <vt:lpstr>Peter Singer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“Famine, Affluence, and Morality”</vt:lpstr>
      <vt:lpstr>International Markets</vt:lpstr>
      <vt:lpstr>International Markets</vt:lpstr>
      <vt:lpstr>International Markets</vt:lpstr>
      <vt:lpstr>International Markets</vt:lpstr>
      <vt:lpstr>International Markets</vt:lpstr>
      <vt:lpstr>“In Praise of Cheap Labor”</vt:lpstr>
      <vt:lpstr>“In Praise of Cheap Labor”</vt:lpstr>
      <vt:lpstr>“In Praise of Cheap Labor”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</dc:title>
  <dc:creator>Winkelman, Tanner J. (S&amp;T-Student)</dc:creator>
  <cp:lastModifiedBy>Winkelman, Tanner J. (S&amp;T-Student)</cp:lastModifiedBy>
  <cp:revision>132</cp:revision>
  <dcterms:created xsi:type="dcterms:W3CDTF">2018-10-07T18:52:30Z</dcterms:created>
  <dcterms:modified xsi:type="dcterms:W3CDTF">2018-11-05T02:20:33Z</dcterms:modified>
</cp:coreProperties>
</file>

<file path=docProps/thumbnail.jpeg>
</file>